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88" r:id="rId2"/>
    <p:sldId id="330" r:id="rId3"/>
    <p:sldId id="262" r:id="rId4"/>
    <p:sldId id="355" r:id="rId5"/>
    <p:sldId id="356" r:id="rId6"/>
    <p:sldId id="261" r:id="rId7"/>
    <p:sldId id="310" r:id="rId8"/>
    <p:sldId id="410" r:id="rId9"/>
    <p:sldId id="319" r:id="rId10"/>
    <p:sldId id="315" r:id="rId11"/>
    <p:sldId id="312" r:id="rId12"/>
    <p:sldId id="409" r:id="rId13"/>
    <p:sldId id="32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7"/>
    <p:restoredTop sz="93653"/>
  </p:normalViewPr>
  <p:slideViewPr>
    <p:cSldViewPr snapToGrid="0" snapToObjects="1">
      <p:cViewPr varScale="1">
        <p:scale>
          <a:sx n="104" d="100"/>
          <a:sy n="104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B2819-58A6-3A44-9501-DF3FC5A79CF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4770E-7186-C246-A14F-DF8658D4E9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3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FA1E9-FE81-D34D-A8DF-0C68B9F16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A22B5-66D6-6746-A455-6CC702B7D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C755C-9AAC-4345-854B-0E967F91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FBDFF-CB2E-364E-99AC-FA173CC56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293DC-A2DE-AF45-995F-F300764F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1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C898E-7EDB-F740-B712-9FCFD0FEB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AC4733-35A0-B046-995A-A449876B7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FFB64-FA8D-8647-8565-037E2F8A5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6908C-6BEA-9E4A-A1F4-5C4DC22B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F35A-76E0-F14F-B770-2AAA0E4E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9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7C3711-1BB3-CD45-AB27-7F140CD5B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880A7-154F-2C41-AED8-F5E98A6423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16B46-566C-BF40-83AB-FEE0F11E4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A1FAD-AB42-5047-8BF3-7B44FC033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69101-4C54-CD4E-93E9-1E6831E8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40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63978-303F-154C-88A5-C660DDE0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14797-C434-4742-8997-5313C7E29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1A190-CC59-714A-A6CB-7928B9DA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3ACA4-231D-2841-8DF4-26D14273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6E162-17DE-0D45-99E0-5292D737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7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B97B-CB6E-904F-83D7-FB1A7E524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30C41-7CF5-014A-8874-74035F1C8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125E5-D5E1-5743-BAD0-316BBE4C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6A0C7-62A7-4444-B5C8-3EAEA2207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2263-9945-B443-B347-C88A6CC7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38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BA0A2-E1BB-474D-BD63-3D46E7A6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C5CB4-B001-C348-B3ED-A7B02A11D3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829FB-DCAC-A440-93B1-E0C86979A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576A9A-C406-B947-A384-D98AD0FA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4C27E-C730-4B49-A25F-13ECF0EE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AB1B8-3E53-264D-A306-D5BA64EFE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3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C00D-49D2-DA43-A398-13D201538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E1EA7-CE9A-4B46-AA22-5F18A92A5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E0813-5642-BB48-8ED5-115F46A44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298AB9-7DE3-BD41-8898-68D1065DA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40780-38DB-E349-AACA-BD2B50BACA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20DD7C-0F94-034A-B9C4-23A676AC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4C1CE-E310-4043-A56A-7E2ECFE3F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16D660-BCED-3B44-BF74-06EF50AC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1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19DE-089D-3C40-A202-35A90FA85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580965-3849-4D42-A062-F69B89C50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226BEF-49F2-824D-B6D2-E53050485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E636-380F-DE47-996C-326C5DB2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73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157D6-972C-9C45-BB15-1C077010B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7E798D-1141-1F4C-AA29-49FB16CF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F7A77-8896-4949-BBC2-C997EB578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14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273B2-93A3-6E44-B648-9D89C74E2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4821-E6BF-EF4C-B73E-06BFFA40A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696D1C-4A47-294C-B6DA-FB87C4040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A2D1C-796A-4944-B755-72BDBB3F9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8E15F-2DB3-854A-AA29-E69CDE42B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2DD77-A08D-AF47-866B-8C3BF273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72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5BE3-7294-5D41-A089-02734E22E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95FDD-DFD6-FF44-BCE2-5739D1C0F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53138-910F-CA45-B12F-B9FA66E73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F0081-8FEA-0E49-B6AF-8D61F540C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78AA1-0F71-8940-8053-72C4CC09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6F0AF-1CDF-6B47-A42D-AD70038A8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73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FB776-F37A-CA45-9B5D-C0A344020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1042E-79C5-B34F-84C3-0F9F55869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B6BA8-B9BF-D14C-A3EF-90970BB621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B13E1-FC10-8844-BF0A-AFEE842F62BE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80287-6313-6D49-9C66-C0D9B5E45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325C4-ECCA-C64D-967D-57185C742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CF022-D2EE-6844-A65F-B37A7E2B8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7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iagram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en.wikipedia.org/wiki/Imag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merican_and_British_English_spelling_differences#-ise,_-ize_(-isation,_-ization)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hyperlink" Target="https://en.wikipedia.org/wiki/Anim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A72403-88E0-2343-93F5-FCA841852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Ultra-Short</a:t>
            </a:r>
            <a:r>
              <a:rPr lang="en-US" dirty="0"/>
              <a:t> Introduction to Computer Graphics and </a:t>
            </a:r>
            <a:r>
              <a:rPr lang="en-US" dirty="0" err="1"/>
              <a:t>Visualisation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840A64-6076-9143-A63E-93D4E1818D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ACSE-5: Lecture 10</a:t>
            </a:r>
          </a:p>
          <a:p>
            <a:endParaRPr lang="en-US" dirty="0"/>
          </a:p>
          <a:p>
            <a:r>
              <a:rPr lang="en-US" dirty="0"/>
              <a:t>Adriana Paluszny</a:t>
            </a:r>
          </a:p>
          <a:p>
            <a:r>
              <a:rPr lang="en-US" dirty="0"/>
              <a:t>Royal Society University Research Fellow</a:t>
            </a:r>
          </a:p>
        </p:txBody>
      </p:sp>
    </p:spTree>
    <p:extLst>
      <p:ext uri="{BB962C8B-B14F-4D97-AF65-F5344CB8AC3E}">
        <p14:creationId xmlns:p14="http://schemas.microsoft.com/office/powerpoint/2010/main" val="147523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FEBD990-F0BF-1940-81C8-B03F3C0373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207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Virtual 3D domains</a:t>
            </a:r>
            <a:endParaRPr lang="en-GB" altLang="en-US" dirty="0"/>
          </a:p>
        </p:txBody>
      </p:sp>
      <p:sp>
        <p:nvSpPr>
          <p:cNvPr id="17415" name="Rectangle 3">
            <a:extLst>
              <a:ext uri="{FF2B5EF4-FFF2-40B4-BE49-F238E27FC236}">
                <a16:creationId xmlns:a16="http://schemas.microsoft.com/office/drawing/2014/main" id="{73E27F2B-415E-9B4A-AD81-B345A3220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478" y="6435725"/>
            <a:ext cx="4421454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en-GB" altLang="en-US" sz="1800" dirty="0">
                <a:latin typeface="+mn-lt"/>
              </a:rPr>
              <a:t>Bruckner</a:t>
            </a:r>
            <a:r>
              <a:rPr lang="en-US" altLang="en-US" sz="1800" dirty="0">
                <a:latin typeface="+mn-lt"/>
              </a:rPr>
              <a:t>, Bergen University 2019</a:t>
            </a:r>
          </a:p>
        </p:txBody>
      </p:sp>
      <p:pic>
        <p:nvPicPr>
          <p:cNvPr id="3" name="Picture 2" descr="A picture containing text, indoor, wall&#13;&#10;&#13;&#10;Description automatically generated">
            <a:extLst>
              <a:ext uri="{FF2B5EF4-FFF2-40B4-BE49-F238E27FC236}">
                <a16:creationId xmlns:a16="http://schemas.microsoft.com/office/drawing/2014/main" id="{AF486E54-B003-7445-B551-BB376C2EC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93" y="273772"/>
            <a:ext cx="3874213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ED81C3-2A90-B946-AA70-1DD105B41109}"/>
              </a:ext>
            </a:extLst>
          </p:cNvPr>
          <p:cNvSpPr txBox="1"/>
          <p:nvPr/>
        </p:nvSpPr>
        <p:spPr>
          <a:xfrm>
            <a:off x="9259085" y="5988772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 2019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709FECBA-1670-6342-902E-FE60CCC15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083" y="2461224"/>
            <a:ext cx="2916365" cy="3276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13DC4692-9143-0B48-A733-0BA58A6D6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0" t="27185"/>
          <a:stretch/>
        </p:blipFill>
        <p:spPr bwMode="auto">
          <a:xfrm>
            <a:off x="186790" y="2922972"/>
            <a:ext cx="3888432" cy="34127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C1393EE-8AA7-9649-836E-9ECA1BE2EED9}"/>
              </a:ext>
            </a:extLst>
          </p:cNvPr>
          <p:cNvSpPr txBox="1"/>
          <p:nvPr/>
        </p:nvSpPr>
        <p:spPr>
          <a:xfrm>
            <a:off x="91041" y="4198178"/>
            <a:ext cx="4079930" cy="408623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delineating blood vessels in angiography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62BC3-90AE-7F45-A178-83C3D0A60423}"/>
              </a:ext>
            </a:extLst>
          </p:cNvPr>
          <p:cNvSpPr txBox="1"/>
          <p:nvPr/>
        </p:nvSpPr>
        <p:spPr>
          <a:xfrm>
            <a:off x="3420662" y="3762828"/>
            <a:ext cx="4010400" cy="408623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removing artifacts in industrial 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CBB757-3A16-2D4D-936F-AA665DF1DDB8}"/>
              </a:ext>
            </a:extLst>
          </p:cNvPr>
          <p:cNvSpPr txBox="1"/>
          <p:nvPr/>
        </p:nvSpPr>
        <p:spPr>
          <a:xfrm>
            <a:off x="8160977" y="6335713"/>
            <a:ext cx="3764839" cy="408623"/>
          </a:xfrm>
          <a:prstGeom prst="roundRect">
            <a:avLst/>
          </a:prstGeom>
          <a:solidFill>
            <a:schemeClr val="bg1">
              <a:lumMod val="85000"/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understanding flow in the subsurface</a:t>
            </a:r>
          </a:p>
        </p:txBody>
      </p:sp>
    </p:spTree>
    <p:extLst>
      <p:ext uri="{BB962C8B-B14F-4D97-AF65-F5344CB8AC3E}">
        <p14:creationId xmlns:p14="http://schemas.microsoft.com/office/powerpoint/2010/main" val="1256700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5738603-7A18-2A48-ABBF-283D474347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Movies</a:t>
            </a:r>
            <a:endParaRPr lang="en-GB" altLang="en-US"/>
          </a:p>
        </p:txBody>
      </p:sp>
      <p:sp>
        <p:nvSpPr>
          <p:cNvPr id="19460" name="Rectangle 5">
            <a:extLst>
              <a:ext uri="{FF2B5EF4-FFF2-40B4-BE49-F238E27FC236}">
                <a16:creationId xmlns:a16="http://schemas.microsoft.com/office/drawing/2014/main" id="{999AADD4-5826-C343-B845-07D3B1C7F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811213"/>
            <a:ext cx="9144000" cy="3901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0631" rIns="0" bIns="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NL" altLang="en-US" sz="2400"/>
          </a:p>
        </p:txBody>
      </p:sp>
      <p:sp>
        <p:nvSpPr>
          <p:cNvPr id="19461" name="Rectangle 6">
            <a:extLst>
              <a:ext uri="{FF2B5EF4-FFF2-40B4-BE49-F238E27FC236}">
                <a16:creationId xmlns:a16="http://schemas.microsoft.com/office/drawing/2014/main" id="{A7D16A49-8891-714C-8114-D2E354016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811213"/>
            <a:ext cx="9144000" cy="3901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0631" rIns="0" bIns="0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NL" altLang="en-US" sz="2400"/>
          </a:p>
        </p:txBody>
      </p:sp>
      <p:pic>
        <p:nvPicPr>
          <p:cNvPr id="19462" name="Picture 8" descr="ratatouille">
            <a:extLst>
              <a:ext uri="{FF2B5EF4-FFF2-40B4-BE49-F238E27FC236}">
                <a16:creationId xmlns:a16="http://schemas.microsoft.com/office/drawing/2014/main" id="{C0B93B16-CFBD-0B44-AD39-711665BF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676400"/>
            <a:ext cx="6400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2">
            <a:extLst>
              <a:ext uri="{FF2B5EF4-FFF2-40B4-BE49-F238E27FC236}">
                <a16:creationId xmlns:a16="http://schemas.microsoft.com/office/drawing/2014/main" id="{F406F95A-99CB-974E-9113-CD67DF37EC00}"/>
              </a:ext>
            </a:extLst>
          </p:cNvPr>
          <p:cNvGrpSpPr>
            <a:grpSpLocks/>
          </p:cNvGrpSpPr>
          <p:nvPr/>
        </p:nvGrpSpPr>
        <p:grpSpPr bwMode="auto">
          <a:xfrm>
            <a:off x="6858001" y="4648201"/>
            <a:ext cx="841375" cy="1814513"/>
            <a:chOff x="3360" y="2928"/>
            <a:chExt cx="530" cy="1143"/>
          </a:xfrm>
        </p:grpSpPr>
        <p:sp>
          <p:nvSpPr>
            <p:cNvPr id="19480" name="Text Box 9">
              <a:extLst>
                <a:ext uri="{FF2B5EF4-FFF2-40B4-BE49-F238E27FC236}">
                  <a16:creationId xmlns:a16="http://schemas.microsoft.com/office/drawing/2014/main" id="{8AE5B7A6-E37F-C04A-992D-7416B7D5F1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6" y="3744"/>
              <a:ext cx="4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hair</a:t>
              </a:r>
              <a:endParaRPr lang="en-GB" altLang="en-US" sz="2800"/>
            </a:p>
          </p:txBody>
        </p:sp>
        <p:sp>
          <p:nvSpPr>
            <p:cNvPr id="19481" name="Line 10">
              <a:extLst>
                <a:ext uri="{FF2B5EF4-FFF2-40B4-BE49-F238E27FC236}">
                  <a16:creationId xmlns:a16="http://schemas.microsoft.com/office/drawing/2014/main" id="{7176169F-C8BC-F541-89AC-FA7E6464C6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60" y="2928"/>
              <a:ext cx="240" cy="864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pSp>
        <p:nvGrpSpPr>
          <p:cNvPr id="3" name="Group 23">
            <a:extLst>
              <a:ext uri="{FF2B5EF4-FFF2-40B4-BE49-F238E27FC236}">
                <a16:creationId xmlns:a16="http://schemas.microsoft.com/office/drawing/2014/main" id="{149D1993-EFC3-ED46-87E2-D2C715AF0CD7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733801"/>
            <a:ext cx="2057400" cy="900113"/>
            <a:chOff x="192" y="2352"/>
            <a:chExt cx="1296" cy="567"/>
          </a:xfrm>
        </p:grpSpPr>
        <p:sp>
          <p:nvSpPr>
            <p:cNvPr id="19478" name="Text Box 11">
              <a:extLst>
                <a:ext uri="{FF2B5EF4-FFF2-40B4-BE49-F238E27FC236}">
                  <a16:creationId xmlns:a16="http://schemas.microsoft.com/office/drawing/2014/main" id="{65667EE2-4A8C-3C4D-9322-7E84BA658D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592"/>
              <a:ext cx="61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water</a:t>
              </a:r>
              <a:endParaRPr lang="en-GB" altLang="en-US" sz="2800"/>
            </a:p>
          </p:txBody>
        </p:sp>
        <p:sp>
          <p:nvSpPr>
            <p:cNvPr id="19479" name="Line 12">
              <a:extLst>
                <a:ext uri="{FF2B5EF4-FFF2-40B4-BE49-F238E27FC236}">
                  <a16:creationId xmlns:a16="http://schemas.microsoft.com/office/drawing/2014/main" id="{7ACA7937-A20E-674C-89D2-C3FFC1405D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2352"/>
              <a:ext cx="864" cy="24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4" name="Group 26">
            <a:extLst>
              <a:ext uri="{FF2B5EF4-FFF2-40B4-BE49-F238E27FC236}">
                <a16:creationId xmlns:a16="http://schemas.microsoft.com/office/drawing/2014/main" id="{AAE3D602-A6CB-644A-9CA3-6053111809D1}"/>
              </a:ext>
            </a:extLst>
          </p:cNvPr>
          <p:cNvGrpSpPr>
            <a:grpSpLocks/>
          </p:cNvGrpSpPr>
          <p:nvPr/>
        </p:nvGrpSpPr>
        <p:grpSpPr bwMode="auto">
          <a:xfrm>
            <a:off x="7215189" y="533400"/>
            <a:ext cx="2098675" cy="1600200"/>
            <a:chOff x="3585" y="336"/>
            <a:chExt cx="1322" cy="1008"/>
          </a:xfrm>
        </p:grpSpPr>
        <p:sp>
          <p:nvSpPr>
            <p:cNvPr id="19476" name="Text Box 13">
              <a:extLst>
                <a:ext uri="{FF2B5EF4-FFF2-40B4-BE49-F238E27FC236}">
                  <a16:creationId xmlns:a16="http://schemas.microsoft.com/office/drawing/2014/main" id="{3BFF3FC0-F5B3-1543-9DD7-92A0B6C49D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5" y="336"/>
              <a:ext cx="13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depth of field</a:t>
              </a:r>
              <a:endParaRPr lang="en-GB" altLang="en-US" sz="2800"/>
            </a:p>
          </p:txBody>
        </p:sp>
        <p:sp>
          <p:nvSpPr>
            <p:cNvPr id="19477" name="Line 14">
              <a:extLst>
                <a:ext uri="{FF2B5EF4-FFF2-40B4-BE49-F238E27FC236}">
                  <a16:creationId xmlns:a16="http://schemas.microsoft.com/office/drawing/2014/main" id="{DE8B14D2-2AD7-DF45-BEE2-2FBF3AC6AF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672"/>
              <a:ext cx="240" cy="67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5" name="Group 25">
            <a:extLst>
              <a:ext uri="{FF2B5EF4-FFF2-40B4-BE49-F238E27FC236}">
                <a16:creationId xmlns:a16="http://schemas.microsoft.com/office/drawing/2014/main" id="{CBFB4E1C-61DB-B64E-82A0-188D11C896E8}"/>
              </a:ext>
            </a:extLst>
          </p:cNvPr>
          <p:cNvGrpSpPr>
            <a:grpSpLocks/>
          </p:cNvGrpSpPr>
          <p:nvPr/>
        </p:nvGrpSpPr>
        <p:grpSpPr bwMode="auto">
          <a:xfrm>
            <a:off x="8791576" y="2636838"/>
            <a:ext cx="1768475" cy="1143000"/>
            <a:chOff x="4512" y="1680"/>
            <a:chExt cx="1114" cy="720"/>
          </a:xfrm>
        </p:grpSpPr>
        <p:sp>
          <p:nvSpPr>
            <p:cNvPr id="19474" name="Text Box 15">
              <a:extLst>
                <a:ext uri="{FF2B5EF4-FFF2-40B4-BE49-F238E27FC236}">
                  <a16:creationId xmlns:a16="http://schemas.microsoft.com/office/drawing/2014/main" id="{1733AF5B-27DE-D746-BDB0-0D2E19F62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4" y="1680"/>
              <a:ext cx="8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fracture</a:t>
              </a:r>
              <a:endParaRPr lang="en-GB" altLang="en-US" sz="2800"/>
            </a:p>
          </p:txBody>
        </p:sp>
        <p:sp>
          <p:nvSpPr>
            <p:cNvPr id="19475" name="Line 16">
              <a:extLst>
                <a:ext uri="{FF2B5EF4-FFF2-40B4-BE49-F238E27FC236}">
                  <a16:creationId xmlns:a16="http://schemas.microsoft.com/office/drawing/2014/main" id="{E440DD6D-2B29-754B-8166-CDE14B2963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2" y="1968"/>
              <a:ext cx="576" cy="43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6" name="Group 27">
            <a:extLst>
              <a:ext uri="{FF2B5EF4-FFF2-40B4-BE49-F238E27FC236}">
                <a16:creationId xmlns:a16="http://schemas.microsoft.com/office/drawing/2014/main" id="{7E07E36C-2B5E-E847-9FE5-545498FFCB7E}"/>
              </a:ext>
            </a:extLst>
          </p:cNvPr>
          <p:cNvGrpSpPr>
            <a:grpSpLocks/>
          </p:cNvGrpSpPr>
          <p:nvPr/>
        </p:nvGrpSpPr>
        <p:grpSpPr bwMode="auto">
          <a:xfrm>
            <a:off x="3438526" y="457200"/>
            <a:ext cx="2200275" cy="2438400"/>
            <a:chOff x="1206" y="288"/>
            <a:chExt cx="1386" cy="1536"/>
          </a:xfrm>
        </p:grpSpPr>
        <p:sp>
          <p:nvSpPr>
            <p:cNvPr id="19472" name="Text Box 17">
              <a:extLst>
                <a:ext uri="{FF2B5EF4-FFF2-40B4-BE49-F238E27FC236}">
                  <a16:creationId xmlns:a16="http://schemas.microsoft.com/office/drawing/2014/main" id="{87AF64AA-6414-E940-A361-8A275EA26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6" y="288"/>
              <a:ext cx="108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expression</a:t>
              </a:r>
              <a:endParaRPr lang="en-GB" altLang="en-US" sz="2800"/>
            </a:p>
          </p:txBody>
        </p:sp>
        <p:sp>
          <p:nvSpPr>
            <p:cNvPr id="19473" name="Line 18">
              <a:extLst>
                <a:ext uri="{FF2B5EF4-FFF2-40B4-BE49-F238E27FC236}">
                  <a16:creationId xmlns:a16="http://schemas.microsoft.com/office/drawing/2014/main" id="{B3F54DC6-0E22-C246-9F7F-1DFDB1922D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4" y="624"/>
              <a:ext cx="768" cy="120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1647B68E-38B3-934B-953A-0C796658F7DD}"/>
              </a:ext>
            </a:extLst>
          </p:cNvPr>
          <p:cNvGrpSpPr>
            <a:grpSpLocks/>
          </p:cNvGrpSpPr>
          <p:nvPr/>
        </p:nvGrpSpPr>
        <p:grpSpPr bwMode="auto">
          <a:xfrm>
            <a:off x="3252788" y="4876801"/>
            <a:ext cx="1776412" cy="1738313"/>
            <a:chOff x="1089" y="3072"/>
            <a:chExt cx="1119" cy="1095"/>
          </a:xfrm>
        </p:grpSpPr>
        <p:sp>
          <p:nvSpPr>
            <p:cNvPr id="19470" name="Text Box 19">
              <a:extLst>
                <a:ext uri="{FF2B5EF4-FFF2-40B4-BE49-F238E27FC236}">
                  <a16:creationId xmlns:a16="http://schemas.microsoft.com/office/drawing/2014/main" id="{B45B39AA-7254-8E4E-B0A7-805EBB0A0B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9" y="3840"/>
              <a:ext cx="97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800"/>
                <a:t>reflection</a:t>
              </a:r>
              <a:endParaRPr lang="en-GB" altLang="en-US" sz="2800"/>
            </a:p>
          </p:txBody>
        </p:sp>
        <p:sp>
          <p:nvSpPr>
            <p:cNvPr id="19471" name="Line 20">
              <a:extLst>
                <a:ext uri="{FF2B5EF4-FFF2-40B4-BE49-F238E27FC236}">
                  <a16:creationId xmlns:a16="http://schemas.microsoft.com/office/drawing/2014/main" id="{BB7CE598-B8EB-C042-B263-08A8FBDCCA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6" y="3072"/>
              <a:ext cx="672" cy="816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66581" name="Text Box 21">
            <a:extLst>
              <a:ext uri="{FF2B5EF4-FFF2-40B4-BE49-F238E27FC236}">
                <a16:creationId xmlns:a16="http://schemas.microsoft.com/office/drawing/2014/main" id="{1C5E58C3-C7D3-6C4E-93AE-0B79849A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4788" y="3429001"/>
            <a:ext cx="16240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rgbClr val="FF3300"/>
                </a:solidFill>
              </a:rPr>
              <a:t>motion</a:t>
            </a:r>
            <a:endParaRPr lang="en-GB" altLang="en-US" sz="400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05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81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D318-D377-254E-8077-7A5590972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23753-E2CE-BF42-A204-B29F02E2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76102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9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3ACD2DFF-DC8E-C245-B8C8-36AFCAB3B3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Beyond the laptop screen</a:t>
            </a:r>
            <a:endParaRPr lang="en-GB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2C9793-5C5D-7547-A268-B4DEADD41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6" y="1409335"/>
            <a:ext cx="4521688" cy="33912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3D0308-A5C1-634F-8606-874DA75F5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274" y="3698875"/>
            <a:ext cx="7175500" cy="279400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D1A3AC66-3B57-4B45-B621-595BE24AAD57}"/>
              </a:ext>
            </a:extLst>
          </p:cNvPr>
          <p:cNvSpPr txBox="1">
            <a:spLocks noChangeArrowheads="1"/>
          </p:cNvSpPr>
          <p:nvPr/>
        </p:nvSpPr>
        <p:spPr>
          <a:xfrm>
            <a:off x="5517777" y="1588435"/>
            <a:ext cx="4577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Fast development</a:t>
            </a:r>
          </a:p>
          <a:p>
            <a:r>
              <a:rPr lang="en-US" altLang="en-US" dirty="0"/>
              <a:t>Now: Graphics Processing Unit (GPU), new screens, new forms of interaction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521286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FEF85-46C7-154C-B92A-12C0A333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65D37-D719-E040-B6C9-60B24169A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Computer Graphics?</a:t>
            </a:r>
          </a:p>
          <a:p>
            <a:r>
              <a:rPr lang="en-US" dirty="0"/>
              <a:t>What areas does it influence?</a:t>
            </a:r>
          </a:p>
          <a:p>
            <a:r>
              <a:rPr lang="en-US" dirty="0"/>
              <a:t>Why should we know about it?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75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C93D6F29-DF55-E149-A73B-4AFA60490E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Why computer graphics?</a:t>
            </a:r>
            <a:endParaRPr lang="en-GB" altLang="en-US" dirty="0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2781858-6F19-5747-9E3B-3B51C2FE3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0109886" cy="4351338"/>
          </a:xfrm>
        </p:spPr>
        <p:txBody>
          <a:bodyPr/>
          <a:lstStyle/>
          <a:p>
            <a:pPr eaLnBrk="1" hangingPunct="1"/>
            <a:r>
              <a:rPr lang="en-US" altLang="en-US" dirty="0"/>
              <a:t>Makes thing </a:t>
            </a:r>
            <a:r>
              <a:rPr lang="en-US" altLang="en-US" u="sng" dirty="0"/>
              <a:t>visible</a:t>
            </a:r>
          </a:p>
          <a:p>
            <a:pPr eaLnBrk="1" hangingPunct="1"/>
            <a:r>
              <a:rPr lang="en-US" altLang="en-US" dirty="0"/>
              <a:t>It is Everywhere</a:t>
            </a:r>
          </a:p>
          <a:p>
            <a:pPr eaLnBrk="1" hangingPunct="1"/>
            <a:r>
              <a:rPr lang="en-US" altLang="en-US" dirty="0"/>
              <a:t>Visual systems must </a:t>
            </a:r>
          </a:p>
          <a:p>
            <a:pPr lvl="1"/>
            <a:r>
              <a:rPr lang="en-US" altLang="en-US" dirty="0"/>
              <a:t>deal with </a:t>
            </a:r>
            <a:r>
              <a:rPr lang="en-US" altLang="en-US" u="sng" dirty="0"/>
              <a:t>Parallel input</a:t>
            </a:r>
            <a:r>
              <a:rPr lang="en-US" altLang="en-US" dirty="0"/>
              <a:t> and must produce</a:t>
            </a:r>
            <a:r>
              <a:rPr lang="en-US" altLang="en-US" u="sng" dirty="0"/>
              <a:t> Parallel output</a:t>
            </a:r>
          </a:p>
          <a:p>
            <a:pPr eaLnBrk="1" hangingPunct="1"/>
            <a:r>
              <a:rPr lang="en-US" altLang="en-US" dirty="0"/>
              <a:t>Computer graphics: key for human-computer communication</a:t>
            </a:r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5595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8665-893F-1C47-B0F0-7C7F038B9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visualization?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5F6263-6C43-EE43-9EAB-5669E393A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5473465"/>
            <a:ext cx="6419056" cy="1401019"/>
          </a:xfrm>
          <a:prstGeom prst="roundRect">
            <a:avLst/>
          </a:prstGeom>
          <a:noFill/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VISUAL KNOWLEDGE DISCOVERY</a:t>
            </a:r>
            <a:br>
              <a:rPr lang="en-US" dirty="0"/>
            </a:br>
            <a:r>
              <a:rPr lang="en-US" dirty="0"/>
              <a:t>make sense of mountains of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552510-EDF1-0E4C-9B46-A29266A8F6F8}"/>
              </a:ext>
            </a:extLst>
          </p:cNvPr>
          <p:cNvGrpSpPr/>
          <p:nvPr/>
        </p:nvGrpSpPr>
        <p:grpSpPr>
          <a:xfrm>
            <a:off x="3092724" y="3874668"/>
            <a:ext cx="2165076" cy="2165075"/>
            <a:chOff x="6292484" y="1124744"/>
            <a:chExt cx="2654333" cy="2654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7966AF-B19A-CF40-9F9E-6C0A981400CC}"/>
                </a:ext>
              </a:extLst>
            </p:cNvPr>
            <p:cNvSpPr/>
            <p:nvPr/>
          </p:nvSpPr>
          <p:spPr>
            <a:xfrm>
              <a:off x="6292484" y="2782743"/>
              <a:ext cx="2654333" cy="99633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EARTH SCIENCES</a:t>
              </a:r>
            </a:p>
          </p:txBody>
        </p:sp>
        <p:pic>
          <p:nvPicPr>
            <p:cNvPr id="7" name="Picture 2" descr="http://www.ornl.gov/info/ornlreview/v42_3_09/images/a02_p02.jpg">
              <a:extLst>
                <a:ext uri="{FF2B5EF4-FFF2-40B4-BE49-F238E27FC236}">
                  <a16:creationId xmlns:a16="http://schemas.microsoft.com/office/drawing/2014/main" id="{E2001C25-4F42-F340-A4A9-F5AF5522F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484" y="1124744"/>
              <a:ext cx="2654333" cy="165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5F394E6-31CF-B24D-BB68-C5F9C2D984AE}"/>
              </a:ext>
            </a:extLst>
          </p:cNvPr>
          <p:cNvGrpSpPr/>
          <p:nvPr/>
        </p:nvGrpSpPr>
        <p:grpSpPr>
          <a:xfrm>
            <a:off x="838388" y="1647262"/>
            <a:ext cx="2156164" cy="2156165"/>
            <a:chOff x="3330769" y="1124743"/>
            <a:chExt cx="2654333" cy="26543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31D1F84-1C8C-F44B-977F-CD401E51D5AC}"/>
                </a:ext>
              </a:extLst>
            </p:cNvPr>
            <p:cNvSpPr/>
            <p:nvPr/>
          </p:nvSpPr>
          <p:spPr>
            <a:xfrm>
              <a:off x="3330769" y="2782740"/>
              <a:ext cx="2654333" cy="996337"/>
            </a:xfrm>
            <a:prstGeom prst="rect">
              <a:avLst/>
            </a:prstGeom>
            <a:solidFill>
              <a:srgbClr val="0A59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MEDICINE</a:t>
              </a:r>
            </a:p>
          </p:txBody>
        </p:sp>
        <p:pic>
          <p:nvPicPr>
            <p:cNvPr id="10" name="Picture 4" descr="http://www.holzer.org/uploads/image/x-ray.jpg">
              <a:extLst>
                <a:ext uri="{FF2B5EF4-FFF2-40B4-BE49-F238E27FC236}">
                  <a16:creationId xmlns:a16="http://schemas.microsoft.com/office/drawing/2014/main" id="{1F3CA6C6-8CE1-AA41-933E-4A41846EF8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48"/>
            <a:stretch/>
          </p:blipFill>
          <p:spPr bwMode="auto">
            <a:xfrm>
              <a:off x="3330769" y="1124743"/>
              <a:ext cx="2654333" cy="1657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6D58596-52C2-504E-9E6E-5D88BB265720}"/>
              </a:ext>
            </a:extLst>
          </p:cNvPr>
          <p:cNvGrpSpPr/>
          <p:nvPr/>
        </p:nvGrpSpPr>
        <p:grpSpPr>
          <a:xfrm>
            <a:off x="3101637" y="1640927"/>
            <a:ext cx="2156163" cy="2156162"/>
            <a:chOff x="395535" y="1107396"/>
            <a:chExt cx="2654333" cy="26543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48AE4F-F59A-6244-B1F9-DEA9412829B1}"/>
                </a:ext>
              </a:extLst>
            </p:cNvPr>
            <p:cNvSpPr/>
            <p:nvPr/>
          </p:nvSpPr>
          <p:spPr>
            <a:xfrm>
              <a:off x="395535" y="2765389"/>
              <a:ext cx="2654333" cy="99633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cap="al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Biology</a:t>
              </a:r>
            </a:p>
          </p:txBody>
        </p:sp>
        <p:pic>
          <p:nvPicPr>
            <p:cNvPr id="13" name="Picture 11" descr="http://24.media.tumblr.com/tumblr_lyuhe01vbg1qan221o1_1280.jpg">
              <a:extLst>
                <a:ext uri="{FF2B5EF4-FFF2-40B4-BE49-F238E27FC236}">
                  <a16:creationId xmlns:a16="http://schemas.microsoft.com/office/drawing/2014/main" id="{83218EF3-86E5-4C47-A707-ECB9016E1C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88"/>
            <a:stretch/>
          </p:blipFill>
          <p:spPr bwMode="auto">
            <a:xfrm>
              <a:off x="395536" y="1107396"/>
              <a:ext cx="2654332" cy="1657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218FF8-D822-774F-8B4E-5FBD11E1FAD5}"/>
              </a:ext>
            </a:extLst>
          </p:cNvPr>
          <p:cNvGrpSpPr/>
          <p:nvPr/>
        </p:nvGrpSpPr>
        <p:grpSpPr>
          <a:xfrm>
            <a:off x="838200" y="3863917"/>
            <a:ext cx="2156161" cy="2156162"/>
            <a:chOff x="6733894" y="1206712"/>
            <a:chExt cx="2654333" cy="26543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5B1521-FD90-BD41-8DF9-2A7EDB7AADBA}"/>
                </a:ext>
              </a:extLst>
            </p:cNvPr>
            <p:cNvSpPr/>
            <p:nvPr/>
          </p:nvSpPr>
          <p:spPr>
            <a:xfrm>
              <a:off x="6733894" y="2864707"/>
              <a:ext cx="2654333" cy="9963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cap="al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Engineering</a:t>
              </a:r>
            </a:p>
          </p:txBody>
        </p:sp>
        <p:pic>
          <p:nvPicPr>
            <p:cNvPr id="16" name="Picture 4" descr="http://s1.cdn.autoevolution.com/images/news/how-does-cfd-computational-fluid-dynamics-work-6400_2.jpg">
              <a:extLst>
                <a:ext uri="{FF2B5EF4-FFF2-40B4-BE49-F238E27FC236}">
                  <a16:creationId xmlns:a16="http://schemas.microsoft.com/office/drawing/2014/main" id="{8DF5436D-F2FA-9543-83FD-3FF107756C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60"/>
            <a:stretch/>
          </p:blipFill>
          <p:spPr bwMode="auto">
            <a:xfrm>
              <a:off x="6733896" y="1206712"/>
              <a:ext cx="2654331" cy="1657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52C1190-3C03-C040-A2E2-6AA72DD13477}"/>
              </a:ext>
            </a:extLst>
          </p:cNvPr>
          <p:cNvSpPr/>
          <p:nvPr/>
        </p:nvSpPr>
        <p:spPr>
          <a:xfrm>
            <a:off x="5773314" y="202823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Visualization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or </a:t>
            </a:r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visualisation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(see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6" tooltip="American and British English spelling differences"/>
              </a:rPr>
              <a:t>spelling differences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) is any technique for creating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7" tooltip="Image"/>
              </a:rPr>
              <a:t>images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8" tooltip="Diagram"/>
              </a:rPr>
              <a:t>diagrams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, or </a:t>
            </a:r>
            <a:r>
              <a:rPr lang="en-GB" dirty="0">
                <a:solidFill>
                  <a:srgbClr val="0B0080"/>
                </a:solidFill>
                <a:latin typeface="Arial" panose="020B0604020202020204" pitchFamily="34" charset="0"/>
                <a:hlinkClick r:id="rId9" tooltip="Animation"/>
              </a:rPr>
              <a:t>animations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to communicate a message. [Wikipedia]</a:t>
            </a:r>
            <a:endParaRPr lang="en-GB" b="0" i="0" u="none" strike="noStrike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7221F2-192E-7E4C-85B7-51CDCB211C13}"/>
              </a:ext>
            </a:extLst>
          </p:cNvPr>
          <p:cNvSpPr/>
          <p:nvPr/>
        </p:nvSpPr>
        <p:spPr>
          <a:xfrm>
            <a:off x="5773314" y="3196924"/>
            <a:ext cx="5903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22222"/>
                </a:solidFill>
                <a:latin typeface="Arial" panose="020B0604020202020204" pitchFamily="34" charset="0"/>
              </a:rPr>
              <a:t>Computer graphics</a:t>
            </a:r>
            <a:r>
              <a:rPr lang="en-GB" dirty="0">
                <a:solidFill>
                  <a:srgbClr val="222222"/>
                </a:solidFill>
                <a:latin typeface="Arial" panose="020B0604020202020204" pitchFamily="34" charset="0"/>
              </a:rPr>
              <a:t> are pictures and films created using computers. Usually, the term refers to computer-generated image data created with the help of specialized graphical hardware and software. [Wikipedia]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ECA3A-0950-274D-981D-0C78A926C055}"/>
              </a:ext>
            </a:extLst>
          </p:cNvPr>
          <p:cNvSpPr txBox="1"/>
          <p:nvPr/>
        </p:nvSpPr>
        <p:spPr>
          <a:xfrm>
            <a:off x="4085684" y="603974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[Bruckner]</a:t>
            </a:r>
          </a:p>
        </p:txBody>
      </p:sp>
    </p:spTree>
    <p:extLst>
      <p:ext uri="{BB962C8B-B14F-4D97-AF65-F5344CB8AC3E}">
        <p14:creationId xmlns:p14="http://schemas.microsoft.com/office/powerpoint/2010/main" val="276004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F9C3A-9E30-CD40-B251-3521E111D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 of </a:t>
            </a:r>
            <a:r>
              <a:rPr lang="en-US" dirty="0" err="1"/>
              <a:t>visualisation</a:t>
            </a:r>
            <a:endParaRPr lang="en-US" dirty="0"/>
          </a:p>
        </p:txBody>
      </p:sp>
      <p:pic>
        <p:nvPicPr>
          <p:cNvPr id="4" name="Picture 6" descr="http://www.cg.tuwien.ac.at/~armin/visuapps/b2b/product/images/product5.jpg">
            <a:extLst>
              <a:ext uri="{FF2B5EF4-FFF2-40B4-BE49-F238E27FC236}">
                <a16:creationId xmlns:a16="http://schemas.microsoft.com/office/drawing/2014/main" id="{7E84A14E-0F6F-1643-B4F4-2BB461954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304" y="5599765"/>
            <a:ext cx="1227146" cy="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900E64-89F0-CD46-8FFA-AA1F379176C8}"/>
              </a:ext>
            </a:extLst>
          </p:cNvPr>
          <p:cNvSpPr txBox="1">
            <a:spLocks/>
          </p:cNvSpPr>
          <p:nvPr/>
        </p:nvSpPr>
        <p:spPr>
          <a:xfrm>
            <a:off x="1655806" y="1540609"/>
            <a:ext cx="9144000" cy="1368153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Enable</a:t>
            </a:r>
            <a:r>
              <a:rPr lang="en-US" dirty="0"/>
              <a:t> visual knowledge discovery in</a:t>
            </a:r>
            <a:br>
              <a:rPr lang="en-US" dirty="0"/>
            </a:br>
            <a:r>
              <a:rPr lang="en-US" dirty="0"/>
              <a:t>large spatial data collections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5ED461-FC1C-8641-8974-D443BD2B1B44}"/>
              </a:ext>
            </a:extLst>
          </p:cNvPr>
          <p:cNvGrpSpPr/>
          <p:nvPr/>
        </p:nvGrpSpPr>
        <p:grpSpPr>
          <a:xfrm>
            <a:off x="2132858" y="3178789"/>
            <a:ext cx="4709803" cy="954107"/>
            <a:chOff x="-11707" y="2672968"/>
            <a:chExt cx="4983436" cy="9541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16D122-087A-3D40-A729-E69CDCFD7C53}"/>
                </a:ext>
              </a:extLst>
            </p:cNvPr>
            <p:cNvSpPr/>
            <p:nvPr/>
          </p:nvSpPr>
          <p:spPr>
            <a:xfrm>
              <a:off x="-11707" y="2672968"/>
              <a:ext cx="954107" cy="9541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/>
                <a:t>1</a:t>
              </a:r>
              <a:endParaRPr lang="en-US" sz="44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A9A338-18DA-204F-8D93-A5EB3ED05670}"/>
                </a:ext>
              </a:extLst>
            </p:cNvPr>
            <p:cNvSpPr txBox="1"/>
            <p:nvPr/>
          </p:nvSpPr>
          <p:spPr>
            <a:xfrm>
              <a:off x="1103908" y="2734522"/>
              <a:ext cx="3867821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</a:rPr>
                <a:t>Effective Navigation in Spatial Data Collections</a:t>
              </a:r>
              <a:endParaRPr lang="en-US" sz="2800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EB894DA-327C-E04C-B046-E93493CB2670}"/>
              </a:ext>
            </a:extLst>
          </p:cNvPr>
          <p:cNvGrpSpPr/>
          <p:nvPr/>
        </p:nvGrpSpPr>
        <p:grpSpPr>
          <a:xfrm>
            <a:off x="2132859" y="5627061"/>
            <a:ext cx="4709801" cy="954107"/>
            <a:chOff x="-11707" y="2672968"/>
            <a:chExt cx="4983432" cy="9541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4ED087-97D5-1C4D-A0DA-33D7907FAF00}"/>
                </a:ext>
              </a:extLst>
            </p:cNvPr>
            <p:cNvSpPr/>
            <p:nvPr/>
          </p:nvSpPr>
          <p:spPr>
            <a:xfrm>
              <a:off x="-11707" y="2672968"/>
              <a:ext cx="954107" cy="9541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effectLst/>
                </a:rPr>
                <a:t>3</a:t>
              </a:r>
              <a:endParaRPr lang="en-US" sz="4400" b="1" dirty="0">
                <a:effectLst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2F1743-DC61-B940-88CD-9650359265B9}"/>
                </a:ext>
              </a:extLst>
            </p:cNvPr>
            <p:cNvSpPr txBox="1"/>
            <p:nvPr/>
          </p:nvSpPr>
          <p:spPr>
            <a:xfrm>
              <a:off x="1103909" y="2734524"/>
              <a:ext cx="3867816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lvl="1"/>
              <a:r>
                <a:rPr lang="en-US" sz="2400" dirty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</a:rPr>
                <a:t>Distributed Collaboration and Communication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618CA5-AC57-3B42-A82E-B0F1C17D8FDC}"/>
              </a:ext>
            </a:extLst>
          </p:cNvPr>
          <p:cNvGrpSpPr/>
          <p:nvPr/>
        </p:nvGrpSpPr>
        <p:grpSpPr>
          <a:xfrm>
            <a:off x="2132858" y="4402925"/>
            <a:ext cx="4709802" cy="954107"/>
            <a:chOff x="-11707" y="2672968"/>
            <a:chExt cx="4983434" cy="95410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E851F53-4677-A045-9DB0-D34439AABC96}"/>
                </a:ext>
              </a:extLst>
            </p:cNvPr>
            <p:cNvSpPr/>
            <p:nvPr/>
          </p:nvSpPr>
          <p:spPr>
            <a:xfrm>
              <a:off x="-11707" y="2672968"/>
              <a:ext cx="954107" cy="9541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effectLst/>
                </a:rPr>
                <a:t>2</a:t>
              </a:r>
              <a:endParaRPr lang="en-US" sz="4400" b="1" dirty="0">
                <a:effectLst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B6D75E-68F5-2D44-B981-FC66EE66B454}"/>
                </a:ext>
              </a:extLst>
            </p:cNvPr>
            <p:cNvSpPr txBox="1"/>
            <p:nvPr/>
          </p:nvSpPr>
          <p:spPr>
            <a:xfrm>
              <a:off x="1103908" y="2734523"/>
              <a:ext cx="3867819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effectLst>
                    <a:glow rad="228600">
                      <a:schemeClr val="bg1">
                        <a:alpha val="80000"/>
                      </a:schemeClr>
                    </a:glow>
                  </a:effectLst>
                </a:rPr>
                <a:t>Real-Time Visualization of Large Datasets</a:t>
              </a:r>
            </a:p>
          </p:txBody>
        </p:sp>
      </p:grp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8AFCBA6-93B1-7142-9502-9084DE01F672}"/>
              </a:ext>
            </a:extLst>
          </p:cNvPr>
          <p:cNvSpPr txBox="1">
            <a:spLocks/>
          </p:cNvSpPr>
          <p:nvPr/>
        </p:nvSpPr>
        <p:spPr>
          <a:xfrm>
            <a:off x="7094898" y="4007715"/>
            <a:ext cx="2271893" cy="171243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</a:rPr>
              <a:t>GENERAL METHODOLOGY</a:t>
            </a:r>
          </a:p>
          <a:p>
            <a:pPr marL="0" indent="0" algn="r">
              <a:buNone/>
            </a:pPr>
            <a:br>
              <a:rPr 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</a:rPr>
            </a:br>
            <a:r>
              <a:rPr 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</a:rPr>
              <a:t>ALGORITHMIC SOLUTIONS</a:t>
            </a:r>
          </a:p>
          <a:p>
            <a:pPr marL="0" indent="0" algn="r">
              <a:buNone/>
            </a:pPr>
            <a:br>
              <a:rPr 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</a:rPr>
            </a:br>
            <a:r>
              <a:rPr lang="en-US" sz="2400" b="1" dirty="0">
                <a:effectLst>
                  <a:glow rad="228600">
                    <a:schemeClr val="bg1">
                      <a:alpha val="80000"/>
                    </a:schemeClr>
                  </a:glow>
                </a:effectLst>
              </a:rPr>
              <a:t>TECHNICAL FRAMEWORK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360B3D4-8323-E841-9A49-947A207FB1EA}"/>
              </a:ext>
            </a:extLst>
          </p:cNvPr>
          <p:cNvSpPr/>
          <p:nvPr/>
        </p:nvSpPr>
        <p:spPr>
          <a:xfrm>
            <a:off x="6385043" y="3178788"/>
            <a:ext cx="567940" cy="3402380"/>
          </a:xfrm>
          <a:prstGeom prst="rightBrac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http://www.100open.com/wp-content/uploads/2011/10/magnifying-glass.jpg">
            <a:extLst>
              <a:ext uri="{FF2B5EF4-FFF2-40B4-BE49-F238E27FC236}">
                <a16:creationId xmlns:a16="http://schemas.microsoft.com/office/drawing/2014/main" id="{FAFB1366-D718-B24D-917B-86BFDC46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220" y="3178788"/>
            <a:ext cx="1272143" cy="95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images.anandtech.com/doci/6774/TitanNew.jpg">
            <a:extLst>
              <a:ext uri="{FF2B5EF4-FFF2-40B4-BE49-F238E27FC236}">
                <a16:creationId xmlns:a16="http://schemas.microsoft.com/office/drawing/2014/main" id="{2626A617-47C0-1D46-9E47-DC26F2078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48304" y="4539369"/>
            <a:ext cx="1194061" cy="74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9B95C3-0282-BD4E-83FF-493D9FAE1390}"/>
              </a:ext>
            </a:extLst>
          </p:cNvPr>
          <p:cNvSpPr txBox="1"/>
          <p:nvPr/>
        </p:nvSpPr>
        <p:spPr>
          <a:xfrm>
            <a:off x="10799806" y="63480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[Bruckner]</a:t>
            </a:r>
          </a:p>
        </p:txBody>
      </p:sp>
    </p:spTree>
    <p:extLst>
      <p:ext uri="{BB962C8B-B14F-4D97-AF65-F5344CB8AC3E}">
        <p14:creationId xmlns:p14="http://schemas.microsoft.com/office/powerpoint/2010/main" val="272461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368A20C-FF70-5140-97D4-976329399F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</a:t>
            </a:r>
            <a:endParaRPr lang="en-GB" altLang="en-US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AF9385F3-171C-A84E-901B-C900F5650F5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Graphs and charts</a:t>
            </a:r>
          </a:p>
          <a:p>
            <a:pPr eaLnBrk="1" hangingPunct="1"/>
            <a:r>
              <a:rPr lang="en-US" altLang="en-US"/>
              <a:t>Computer-Aided Design</a:t>
            </a:r>
          </a:p>
          <a:p>
            <a:pPr eaLnBrk="1" hangingPunct="1"/>
            <a:r>
              <a:rPr lang="en-US" altLang="en-US"/>
              <a:t>Virtual Reality</a:t>
            </a:r>
          </a:p>
          <a:p>
            <a:pPr eaLnBrk="1" hangingPunct="1"/>
            <a:r>
              <a:rPr lang="en-US" altLang="en-US"/>
              <a:t>Data Visualization</a:t>
            </a:r>
          </a:p>
          <a:p>
            <a:pPr eaLnBrk="1" hangingPunct="1"/>
            <a:r>
              <a:rPr lang="en-US" altLang="en-US"/>
              <a:t>Education and training</a:t>
            </a:r>
          </a:p>
          <a:p>
            <a:pPr eaLnBrk="1" hangingPunct="1"/>
            <a:endParaRPr lang="en-GB" alt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CF5492D8-9E3C-9943-8345-1D23E2AEEA9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Computer Art</a:t>
            </a:r>
          </a:p>
          <a:p>
            <a:pPr eaLnBrk="1" hangingPunct="1"/>
            <a:r>
              <a:rPr lang="en-US" altLang="en-US"/>
              <a:t>Movies</a:t>
            </a:r>
          </a:p>
          <a:p>
            <a:pPr eaLnBrk="1" hangingPunct="1"/>
            <a:r>
              <a:rPr lang="en-US" altLang="en-US"/>
              <a:t>Games</a:t>
            </a:r>
          </a:p>
          <a:p>
            <a:pPr eaLnBrk="1" hangingPunct="1"/>
            <a:r>
              <a:rPr lang="en-US" altLang="en-US"/>
              <a:t>Graphical User Interfaces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84510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048D590-EE8B-5F44-AD3E-28CFE1CB0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/>
              <a:t>Business graphics</a:t>
            </a:r>
            <a:endParaRPr lang="en-GB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CACF1-A762-2145-AFA7-B99B5852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263" y="1519879"/>
            <a:ext cx="8022939" cy="415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5DB7-BBCF-BE4F-AA32-8619A409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1"/>
            <a:ext cx="10515600" cy="1325563"/>
          </a:xfrm>
        </p:spPr>
        <p:txBody>
          <a:bodyPr/>
          <a:lstStyle/>
          <a:p>
            <a:r>
              <a:rPr lang="en-US" dirty="0"/>
              <a:t>Infographics / Information </a:t>
            </a:r>
            <a:r>
              <a:rPr lang="en-US" dirty="0" err="1"/>
              <a:t>Visualisation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21490-74FB-494F-9FFB-09ABA4EE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12" y="1202760"/>
            <a:ext cx="9251576" cy="5204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941F39E-FE91-2B43-8B8A-37CA1B563DC3}"/>
              </a:ext>
            </a:extLst>
          </p:cNvPr>
          <p:cNvSpPr/>
          <p:nvPr/>
        </p:nvSpPr>
        <p:spPr>
          <a:xfrm>
            <a:off x="8568335" y="6308209"/>
            <a:ext cx="2469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www.axios.com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642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7ED6D69-A61C-0841-B152-644533A69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Computer-Aided Design</a:t>
            </a:r>
            <a:endParaRPr lang="en-GB" altLang="en-US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4953B9D8-4541-5F4B-9484-0C129A588E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694" y="3429000"/>
            <a:ext cx="2679063" cy="237867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GB" altLang="en-US" sz="3200" dirty="0" err="1"/>
              <a:t>AutoDesk</a:t>
            </a:r>
            <a:r>
              <a:rPr lang="en-GB" altLang="en-US" sz="3200" dirty="0"/>
              <a:t> </a:t>
            </a:r>
          </a:p>
          <a:p>
            <a:pPr eaLnBrk="1" hangingPunct="1"/>
            <a:r>
              <a:rPr lang="en-GB" altLang="en-US" sz="3200" dirty="0"/>
              <a:t>AutoCAD</a:t>
            </a:r>
          </a:p>
          <a:p>
            <a:pPr eaLnBrk="1" hangingPunct="1"/>
            <a:r>
              <a:rPr lang="en-GB" altLang="en-US" sz="3200" dirty="0"/>
              <a:t>Rhinoceros</a:t>
            </a:r>
          </a:p>
          <a:p>
            <a:pPr eaLnBrk="1" hangingPunct="1"/>
            <a:r>
              <a:rPr lang="en-GB" altLang="en-US" sz="3200" dirty="0"/>
              <a:t>And many others</a:t>
            </a:r>
          </a:p>
        </p:txBody>
      </p:sp>
      <p:pic>
        <p:nvPicPr>
          <p:cNvPr id="3" name="Picture 2" descr="A picture containing bicycle, sky&#13;&#10;&#13;&#10;Description automatically generated">
            <a:extLst>
              <a:ext uri="{FF2B5EF4-FFF2-40B4-BE49-F238E27FC236}">
                <a16:creationId xmlns:a16="http://schemas.microsoft.com/office/drawing/2014/main" id="{DBE93E4E-DCBF-7846-B551-16DE8DA58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579" y="1557833"/>
            <a:ext cx="7935889" cy="46893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37A16F-49B3-D64D-9F09-6ECF43848642}"/>
              </a:ext>
            </a:extLst>
          </p:cNvPr>
          <p:cNvSpPr/>
          <p:nvPr/>
        </p:nvSpPr>
        <p:spPr>
          <a:xfrm>
            <a:off x="8472710" y="6247222"/>
            <a:ext cx="3027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autodeskresearch.com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39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1354</TotalTime>
  <Words>219</Words>
  <Application>Microsoft Macintosh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Ultra-Short Introduction to Computer Graphics and Visualisation</vt:lpstr>
      <vt:lpstr>Overview</vt:lpstr>
      <vt:lpstr>Why computer graphics?</vt:lpstr>
      <vt:lpstr>Why visualization?</vt:lpstr>
      <vt:lpstr>Aim of visualisation</vt:lpstr>
      <vt:lpstr>Applications</vt:lpstr>
      <vt:lpstr>Business graphics</vt:lpstr>
      <vt:lpstr>Infographics / Information Visualisation</vt:lpstr>
      <vt:lpstr>Computer-Aided Design</vt:lpstr>
      <vt:lpstr>Virtual 3D domains</vt:lpstr>
      <vt:lpstr>Movies</vt:lpstr>
      <vt:lpstr>Augmented Reality</vt:lpstr>
      <vt:lpstr>Beyond the laptop screen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Objects, types, and values aka. “Data types”</dc:title>
  <dc:creator>Paluszny Rodriguez, Adriana</dc:creator>
  <cp:lastModifiedBy>Paluszny Rodriguez, Adriana</cp:lastModifiedBy>
  <cp:revision>50</cp:revision>
  <cp:lastPrinted>2019-01-23T23:19:53Z</cp:lastPrinted>
  <dcterms:created xsi:type="dcterms:W3CDTF">2019-01-13T18:35:30Z</dcterms:created>
  <dcterms:modified xsi:type="dcterms:W3CDTF">2019-02-14T10:48:52Z</dcterms:modified>
</cp:coreProperties>
</file>